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7467600" cy="9753600"/>
  <p:notesSz cx="6950075" cy="9236075"/>
  <p:embeddedFontLst>
    <p:embeddedFont>
      <p:font typeface="LM Roman 12" panose="00000500000000000000" pitchFamily="50" charset="0"/>
      <p:regular r:id="rId4"/>
      <p:bold r:id="rId5"/>
      <p:italic r:id="rId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j9Ic0Cos0+1WxzYeHFBp4wMVEn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  <a:srgbClr val="FFCC33"/>
    <a:srgbClr val="5B0013"/>
    <a:srgbClr val="FFB71E"/>
    <a:srgbClr val="002B7F"/>
    <a:srgbClr val="288CB4"/>
    <a:srgbClr val="FAB400"/>
    <a:srgbClr val="00759A"/>
    <a:srgbClr val="AE414F"/>
    <a:srgbClr val="22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5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4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2713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48" tIns="90748" rIns="90748" bIns="90748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</p:spPr>
        <p:txBody>
          <a:bodyPr spcFirstLastPara="1" wrap="square" lIns="90748" tIns="90748" rIns="90748" bIns="9074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11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60070" y="1596249"/>
            <a:ext cx="6347460" cy="339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933450" y="5122898"/>
            <a:ext cx="5600700" cy="235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1pPr>
            <a:lvl2pPr lvl="1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/>
            </a:lvl2pPr>
            <a:lvl3pPr lvl="2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/>
            </a:lvl3pPr>
            <a:lvl4pPr lvl="3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4pPr>
            <a:lvl5pPr lvl="4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5pPr>
            <a:lvl6pPr lvl="5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6pPr>
            <a:lvl7pPr lvl="6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7pPr>
            <a:lvl8pPr lvl="7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8pPr>
            <a:lvl9pPr lvl="8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639516" y="2470326"/>
            <a:ext cx="6188570" cy="644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2016240" y="3847051"/>
            <a:ext cx="8265725" cy="161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1250835" y="2283522"/>
            <a:ext cx="8265725" cy="473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9509" y="2431629"/>
            <a:ext cx="6440805" cy="40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09509" y="6527239"/>
            <a:ext cx="6440805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633"/>
              <a:buNone/>
              <a:defRPr sz="163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470"/>
              <a:buNone/>
              <a:defRPr sz="147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3780473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4370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4371" y="2390987"/>
            <a:ext cx="3159144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514371" y="3562773"/>
            <a:ext cx="3159144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780473" y="2390987"/>
            <a:ext cx="3174703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3780473" y="3562773"/>
            <a:ext cx="3174703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525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613"/>
              <a:buChar char="•"/>
              <a:defRPr sz="2613"/>
            </a:lvl1pPr>
            <a:lvl2pPr marL="914400" lvl="1" indent="-373824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287"/>
              <a:buChar char="•"/>
              <a:defRPr sz="2287"/>
            </a:lvl2pPr>
            <a:lvl3pPr marL="1371600" lvl="2" indent="-35306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  <a:defRPr sz="1960"/>
            </a:lvl3pPr>
            <a:lvl4pPr marL="1828800" lvl="3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4pPr>
            <a:lvl5pPr marL="2286000" lvl="4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5pPr>
            <a:lvl6pPr marL="2743200" lvl="5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6pPr>
            <a:lvl7pPr marL="3200400" lvl="6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7pPr>
            <a:lvl8pPr marL="3657600" lvl="7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8pPr>
            <a:lvl9pPr marL="4114800" lvl="8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3"/>
              <a:buFont typeface="Calibri"/>
              <a:buNone/>
              <a:defRPr sz="35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3824" algn="l" rtl="0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287"/>
              <a:buFont typeface="Arial"/>
              <a:buChar char="•"/>
              <a:defRPr sz="22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306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  <a:defRPr sz="1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229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1944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umn.zoom.us/j/97156270931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10" Type="http://schemas.openxmlformats.org/officeDocument/2006/relationships/image" Target="../media/image7.jpg"/><Relationship Id="rId4" Type="http://schemas.openxmlformats.org/officeDocument/2006/relationships/image" Target="../media/image1.png"/><Relationship Id="rId9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F4C5508-5A5C-C219-35F8-6D5989486492}"/>
              </a:ext>
            </a:extLst>
          </p:cNvPr>
          <p:cNvSpPr txBox="1"/>
          <p:nvPr/>
        </p:nvSpPr>
        <p:spPr>
          <a:xfrm>
            <a:off x="0" y="978760"/>
            <a:ext cx="7467600" cy="751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A211B-B229-FD0F-615B-4C4ABAF6BA64}"/>
              </a:ext>
            </a:extLst>
          </p:cNvPr>
          <p:cNvSpPr txBox="1"/>
          <p:nvPr/>
        </p:nvSpPr>
        <p:spPr>
          <a:xfrm>
            <a:off x="0" y="-17001"/>
            <a:ext cx="7467600" cy="751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4CB89-87AB-BAF4-DDB7-39BBAAFD3A9B}"/>
              </a:ext>
            </a:extLst>
          </p:cNvPr>
          <p:cNvSpPr txBox="1"/>
          <p:nvPr/>
        </p:nvSpPr>
        <p:spPr>
          <a:xfrm>
            <a:off x="0" y="8986349"/>
            <a:ext cx="7467600" cy="751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0" y="278487"/>
            <a:ext cx="7467600" cy="1119793"/>
          </a:xfrm>
          <a:prstGeom prst="rect">
            <a:avLst/>
          </a:prstGeom>
          <a:solidFill>
            <a:srgbClr val="7A001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69863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Applied Economics (APEC) </a:t>
            </a:r>
            <a:b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</a:b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Masters Thesis Symposium</a:t>
            </a:r>
            <a:endParaRPr sz="4800" dirty="0">
              <a:solidFill>
                <a:schemeClr val="bg1"/>
              </a:solidFill>
              <a:latin typeface="LM Roman 12" panose="00000500000000000000" pitchFamily="50" charset="0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-15371" y="8072967"/>
            <a:ext cx="7467600" cy="892512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Friday, </a:t>
            </a:r>
            <a:r>
              <a:rPr lang="en-US" sz="2800" b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April 5</a:t>
            </a:r>
            <a:r>
              <a:rPr lang="en-US" sz="2800" b="1" baseline="30000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th</a:t>
            </a:r>
            <a:r>
              <a:rPr lang="en-US" sz="2800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</a:rPr>
              <a:t> </a:t>
            </a: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1 PM – </a:t>
            </a:r>
            <a:r>
              <a:rPr lang="en-US" sz="2400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 PM</a:t>
            </a:r>
          </a:p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Ruttan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 Hall B35 </a:t>
            </a:r>
            <a:r>
              <a:rPr lang="en-US" sz="2000" dirty="0">
                <a:latin typeface="LM Roman 12" panose="00000500000000000000" pitchFamily="50" charset="0"/>
                <a:hlinkClick r:id="rId3"/>
              </a:rPr>
              <a:t>https://umn.zoom.us/j/97156270931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90BB6-4F8D-4FA4-8143-91E39C8F10FF}"/>
              </a:ext>
            </a:extLst>
          </p:cNvPr>
          <p:cNvSpPr txBox="1"/>
          <p:nvPr/>
        </p:nvSpPr>
        <p:spPr>
          <a:xfrm>
            <a:off x="2019797" y="1984353"/>
            <a:ext cx="5428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11430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5A0013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Jacob </a:t>
            </a:r>
            <a:r>
              <a:rPr lang="en-US" sz="2000" b="1" u="sng" kern="1200" dirty="0">
                <a:solidFill>
                  <a:srgbClr val="5A0013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Harris</a:t>
            </a:r>
            <a:r>
              <a:rPr lang="en-US" sz="2000" b="1" kern="1200" dirty="0">
                <a:solidFill>
                  <a:srgbClr val="5A0013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DICE-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Py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: Open-Source Implementation and Enhancement of the DICE Model in Python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279F-D2DB-452F-92A8-1463F1BD2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9"/>
          <a:stretch/>
        </p:blipFill>
        <p:spPr>
          <a:xfrm>
            <a:off x="546480" y="1974521"/>
            <a:ext cx="1258194" cy="1016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856DA-51A8-547C-D2B6-E07D6D8E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19798" y="9028090"/>
            <a:ext cx="3825267" cy="720729"/>
          </a:xfrm>
          <a:prstGeom prst="rect">
            <a:avLst/>
          </a:prstGeom>
        </p:spPr>
      </p:pic>
      <p:pic>
        <p:nvPicPr>
          <p:cNvPr id="5" name="Picture 4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35670BD1-2229-F8C9-4077-192C369BC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290" y="278000"/>
            <a:ext cx="1488814" cy="1119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91E268-9442-FC39-E315-D54F168600E4}"/>
              </a:ext>
            </a:extLst>
          </p:cNvPr>
          <p:cNvSpPr txBox="1"/>
          <p:nvPr/>
        </p:nvSpPr>
        <p:spPr>
          <a:xfrm>
            <a:off x="2019797" y="3120180"/>
            <a:ext cx="5428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11430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5A0013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Joseph Whitney</a:t>
            </a:r>
            <a:r>
              <a:rPr lang="en-US" sz="2000" b="1" kern="1200" dirty="0">
                <a:solidFill>
                  <a:srgbClr val="5A0013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Effects of Institutional Spending on College Graduation &amp; Retention Rates: Where Should Universities Spend Their Money?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F3688F-9508-39B9-005C-5E484EB6839C}"/>
              </a:ext>
            </a:extLst>
          </p:cNvPr>
          <p:cNvSpPr txBox="1"/>
          <p:nvPr/>
        </p:nvSpPr>
        <p:spPr>
          <a:xfrm>
            <a:off x="2019797" y="4701297"/>
            <a:ext cx="5428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11430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u="sng" kern="1200" dirty="0">
                <a:solidFill>
                  <a:srgbClr val="5A0013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Kristi </a:t>
            </a:r>
            <a:r>
              <a:rPr lang="en-US" sz="2000" b="1" u="sng" kern="1200" dirty="0" err="1">
                <a:solidFill>
                  <a:srgbClr val="5A0013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Getschel</a:t>
            </a:r>
            <a:r>
              <a:rPr lang="en-US" sz="2000" b="1" kern="1200" dirty="0">
                <a:solidFill>
                  <a:srgbClr val="5A0013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The Growth Potential of Minnesota Aquaculture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3C8B2-3089-AF3D-6EAA-90568954BBD8}"/>
              </a:ext>
            </a:extLst>
          </p:cNvPr>
          <p:cNvSpPr txBox="1"/>
          <p:nvPr/>
        </p:nvSpPr>
        <p:spPr>
          <a:xfrm>
            <a:off x="2051638" y="5673348"/>
            <a:ext cx="5428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11430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u="sng" kern="1200" dirty="0">
                <a:solidFill>
                  <a:srgbClr val="5A0013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Aiden </a:t>
            </a:r>
            <a:r>
              <a:rPr lang="en-US" sz="2000" b="1" u="sng" kern="1200" dirty="0" err="1">
                <a:solidFill>
                  <a:srgbClr val="5A0013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Opatz</a:t>
            </a:r>
            <a:r>
              <a:rPr lang="en-US" sz="2000" b="1" kern="1200" dirty="0">
                <a:solidFill>
                  <a:srgbClr val="5A0013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Weathering the Storm: a Gravity Model Analysis of Hurricanes' Effect on Migration in the 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8BE8D1-1602-8E53-B997-6E9165000DAE}"/>
              </a:ext>
            </a:extLst>
          </p:cNvPr>
          <p:cNvSpPr txBox="1"/>
          <p:nvPr/>
        </p:nvSpPr>
        <p:spPr>
          <a:xfrm>
            <a:off x="2051638" y="6860702"/>
            <a:ext cx="54285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11430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u="sng" kern="1200" dirty="0">
                <a:solidFill>
                  <a:srgbClr val="5A0013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Derek Kelly</a:t>
            </a:r>
            <a:r>
              <a:rPr lang="en-US" sz="2000" b="1" kern="1200" dirty="0">
                <a:solidFill>
                  <a:srgbClr val="5A0013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FM360 Vendors’ Experiences at Farmers Markets: 2016-2023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69A013-5745-C838-5C05-EE7480CCC9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8288" y="3125374"/>
            <a:ext cx="1271842" cy="11324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5AE9A7-4D7D-BDDC-6304-6B5F9E86DA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001" t="8636" r="18111" b="16324"/>
          <a:stretch/>
        </p:blipFill>
        <p:spPr>
          <a:xfrm>
            <a:off x="518288" y="4499164"/>
            <a:ext cx="1271842" cy="10158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98683-6F1E-1272-58A2-6F3FB71A8C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676" t="7265" r="11017" b="20817"/>
          <a:stretch/>
        </p:blipFill>
        <p:spPr>
          <a:xfrm>
            <a:off x="546480" y="5701349"/>
            <a:ext cx="1243650" cy="10156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6BF76C-284E-94F4-9480-F2D4DA3DD8A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651" t="9872" r="17762" b="40032"/>
          <a:stretch/>
        </p:blipFill>
        <p:spPr>
          <a:xfrm>
            <a:off x="546480" y="6827337"/>
            <a:ext cx="1243650" cy="10823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104</Words>
  <Application>Microsoft Office PowerPoint</Application>
  <PresentationFormat>Custom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LM Roman 12</vt:lpstr>
      <vt:lpstr>Office Theme</vt:lpstr>
      <vt:lpstr>Applied Economics (APEC)  Masters Thesis Symposium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and Development  Seminar</dc:title>
  <dc:creator>Jeanne M Giernet</dc:creator>
  <cp:lastModifiedBy>Ryan McWay</cp:lastModifiedBy>
  <cp:revision>52</cp:revision>
  <cp:lastPrinted>2022-04-15T15:45:13Z</cp:lastPrinted>
  <dcterms:created xsi:type="dcterms:W3CDTF">2021-12-09T19:29:02Z</dcterms:created>
  <dcterms:modified xsi:type="dcterms:W3CDTF">2024-02-07T02:52:19Z</dcterms:modified>
</cp:coreProperties>
</file>